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22" r:id="rId5"/>
    <p:sldId id="326" r:id="rId6"/>
    <p:sldId id="323" r:id="rId7"/>
    <p:sldId id="325" r:id="rId8"/>
    <p:sldId id="298" r:id="rId9"/>
    <p:sldId id="324" r:id="rId10"/>
    <p:sldId id="327" r:id="rId11"/>
    <p:sldId id="328" r:id="rId12"/>
    <p:sldId id="303" r:id="rId1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1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9" autoAdjust="0"/>
    <p:restoredTop sz="94660"/>
  </p:normalViewPr>
  <p:slideViewPr>
    <p:cSldViewPr snapToGrid="0" snapToObjects="1" showGuides="1">
      <p:cViewPr varScale="1">
        <p:scale>
          <a:sx n="108" d="100"/>
          <a:sy n="108" d="100"/>
        </p:scale>
        <p:origin x="1698" y="108"/>
      </p:cViewPr>
      <p:guideLst>
        <p:guide orient="horz" pos="2160"/>
        <p:guide pos="301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41680593\AppData\Local\Microsoft\Windows\INetCache\Content.Outlook\ZX5XS49T\Copia%20de%20Copia%20de%20REPORTE%20ENERO%202016%20%20COMPENSACIONES%20Y%20OTROS%20PAGOS%20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3365093987446982E-2"/>
          <c:y val="0.10829103214890017"/>
          <c:w val="0.88204703446860544"/>
          <c:h val="0.776029417642591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'calculo x c 100.000 pax'!$B$70</c:f>
              <c:strCache>
                <c:ptCount val="1"/>
                <c:pt idx="0">
                  <c:v>% PAX AFECTADOS POR AEROLINEA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CC6-4511-99C3-73DDFF6A5E9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CC6-4511-99C3-73DDFF6A5E9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CC6-4511-99C3-73DDFF6A5E9C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CC6-4511-99C3-73DDFF6A5E9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CC6-4511-99C3-73DDFF6A5E9C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CC6-4511-99C3-73DDFF6A5E9C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CC6-4511-99C3-73DDFF6A5E9C}"/>
              </c:ext>
            </c:extLst>
          </c:dPt>
          <c:dPt>
            <c:idx val="7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CC6-4511-99C3-73DDFF6A5E9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'calculo x c 100.000 pax'!$A$71:$A$78</c:f>
              <c:strCache>
                <c:ptCount val="8"/>
                <c:pt idx="0">
                  <c:v>SATENA</c:v>
                </c:pt>
                <c:pt idx="1">
                  <c:v>COPA COLOMBIA</c:v>
                </c:pt>
                <c:pt idx="2">
                  <c:v>EASYFLY</c:v>
                </c:pt>
                <c:pt idx="3">
                  <c:v>AVIANCA</c:v>
                </c:pt>
                <c:pt idx="4">
                  <c:v>LAN COLOMBIA</c:v>
                </c:pt>
                <c:pt idx="5">
                  <c:v>FAST COLOMBIA</c:v>
                </c:pt>
                <c:pt idx="6">
                  <c:v>ADA</c:v>
                </c:pt>
                <c:pt idx="7">
                  <c:v>Total General</c:v>
                </c:pt>
              </c:strCache>
            </c:strRef>
          </c:cat>
          <c:val>
            <c:numRef>
              <c:f>'calculo x c 100.000 pax'!$B$71:$B$78</c:f>
              <c:numCache>
                <c:formatCode>0.00%</c:formatCode>
                <c:ptCount val="8"/>
                <c:pt idx="0">
                  <c:v>1.03E-2</c:v>
                </c:pt>
                <c:pt idx="1">
                  <c:v>1.06E-2</c:v>
                </c:pt>
                <c:pt idx="2">
                  <c:v>1.17E-2</c:v>
                </c:pt>
                <c:pt idx="3">
                  <c:v>9.9000000000000008E-3</c:v>
                </c:pt>
                <c:pt idx="4">
                  <c:v>2.64E-2</c:v>
                </c:pt>
                <c:pt idx="5">
                  <c:v>4.7300000000000002E-2</c:v>
                </c:pt>
                <c:pt idx="6">
                  <c:v>6.1600000000000002E-2</c:v>
                </c:pt>
                <c:pt idx="7">
                  <c:v>0.17780000000000001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CC6-4511-99C3-73DDFF6A5E9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601599232"/>
        <c:axId val="-1601593248"/>
      </c:barChart>
      <c:catAx>
        <c:axId val="-160159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601593248"/>
        <c:crosses val="autoZero"/>
        <c:auto val="1"/>
        <c:lblAlgn val="ctr"/>
        <c:lblOffset val="100"/>
        <c:noMultiLvlLbl val="0"/>
      </c:catAx>
      <c:valAx>
        <c:axId val="-1601593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601599232"/>
        <c:crosses val="autoZero"/>
        <c:crossBetween val="between"/>
      </c:valAx>
      <c:spPr>
        <a:solidFill>
          <a:schemeClr val="lt1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c:spPr>
    </c:plotArea>
    <c:plotVisOnly val="1"/>
    <c:dispBlanksAs val="gap"/>
    <c:showDLblsOverMax val="0"/>
  </c:chart>
  <c:spPr>
    <a:solidFill>
      <a:schemeClr val="accent2">
        <a:lumMod val="20000"/>
        <a:lumOff val="80000"/>
      </a:schemeClr>
    </a:solidFill>
    <a:ln w="12700" cap="flat" cmpd="sng" algn="ctr">
      <a:solidFill>
        <a:schemeClr val="accent4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27A31-8B70-484C-A67D-DC17AAB13D95}" type="datetimeFigureOut">
              <a:rPr lang="es-ES" smtClean="0"/>
              <a:t>08/03/2017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4CE45-D4DB-2342-87C1-B960E212B0C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199051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0FF5C-916C-FC4C-8491-FA264B13FCF2}" type="datetimeFigureOut">
              <a:rPr lang="es-ES" smtClean="0"/>
              <a:t>08/03/2017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7605E-031D-5D48-BE3A-91A96A7C546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15584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 PPT AEROCIVIL-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7384"/>
            <a:ext cx="9217024" cy="691276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27980" y="3058778"/>
            <a:ext cx="7847686" cy="9707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27979" y="4231906"/>
            <a:ext cx="7847687" cy="33591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627979" y="6423719"/>
            <a:ext cx="3989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343071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 PPT AEROCIVIL-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7384"/>
            <a:ext cx="9217024" cy="691276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0390" y="2577849"/>
            <a:ext cx="3158381" cy="137292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10390" y="3950773"/>
            <a:ext cx="3158381" cy="100346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6" name="Marcador de contenido 2"/>
          <p:cNvSpPr>
            <a:spLocks noGrp="1"/>
          </p:cNvSpPr>
          <p:nvPr>
            <p:ph idx="10"/>
          </p:nvPr>
        </p:nvSpPr>
        <p:spPr>
          <a:xfrm>
            <a:off x="3892190" y="1700808"/>
            <a:ext cx="5288322" cy="4264764"/>
          </a:xfr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627979" y="6423719"/>
            <a:ext cx="3989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216528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799011"/>
            <a:ext cx="8229600" cy="4327151"/>
          </a:xfr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5693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568EC-4245-DD4C-84C2-75CD8A3AD1D4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371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751979"/>
            <a:ext cx="4038600" cy="43741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751979"/>
            <a:ext cx="4038600" cy="43741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B27B-6F0D-224B-A2ED-EB63453D4360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2537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ED7A-7F90-B949-B4C0-68A7D9C17043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813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C24F-8CBB-494F-9A21-7BED0805888B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428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Plantilla PPT AEROCIVIL-01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315204"/>
            <a:ext cx="6412098" cy="1121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77997"/>
            <a:ext cx="8229600" cy="4448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526574"/>
            <a:ext cx="1016779" cy="250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642A505D-C5CD-D943-AB03-A4C1CBE72BE3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789169" y="6526574"/>
            <a:ext cx="5654887" cy="250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s-ES" dirty="0"/>
              <a:t>www.aerocivil.gov.co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740706" y="6526574"/>
            <a:ext cx="946093" cy="250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88F8E628-6199-4E49-B97E-043B0DCFEA8E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19691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1" r:id="rId4"/>
    <p:sldLayoutId id="2147483652" r:id="rId5"/>
    <p:sldLayoutId id="2147483654" r:id="rId6"/>
    <p:sldLayoutId id="2147483655" r:id="rId7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40404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9" y="315204"/>
            <a:ext cx="6754969" cy="1121753"/>
          </a:xfrm>
        </p:spPr>
        <p:txBody>
          <a:bodyPr/>
          <a:lstStyle/>
          <a:p>
            <a:pPr algn="ctr"/>
            <a:r>
              <a:rPr lang="es-CO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utura LT Medium" charset="0"/>
              </a:rPr>
              <a:t>       </a:t>
            </a:r>
            <a:r>
              <a:rPr lang="es-CO" b="0" dirty="0">
                <a:ln w="0"/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Futura LT Medium" charset="0"/>
              </a:rPr>
              <a:t>TRANSPORTE AÉREO</a:t>
            </a:r>
            <a:endParaRPr lang="es-CO" b="0" dirty="0">
              <a:ln w="0"/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15532" y="1818190"/>
            <a:ext cx="8229600" cy="4327151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endParaRPr lang="es-MX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s-CO" b="1" dirty="0">
                <a:ln w="0"/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utura LT Medium" charset="0"/>
                <a:ea typeface="+mj-ea"/>
              </a:rPr>
              <a:t>COMPENSACIONES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s-CO" b="1" dirty="0">
                <a:ln w="0"/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utura LT Medium" charset="0"/>
                <a:ea typeface="+mj-ea"/>
              </a:rPr>
              <a:t>Y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s-CO" b="1" dirty="0">
                <a:ln w="0"/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utura LT Medium" charset="0"/>
                <a:ea typeface="+mj-ea"/>
              </a:rPr>
              <a:t>OTROS PAGOS AL USUARIO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endParaRPr lang="es-CO" b="1" dirty="0">
              <a:ln w="0"/>
              <a:solidFill>
                <a:sysClr val="windowText" lastClr="0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Futura LT Medium" charset="0"/>
              <a:ea typeface="+mj-ea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s-CO" b="1" dirty="0">
                <a:ln w="0"/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utura LT Medium" charset="0"/>
                <a:ea typeface="+mj-ea"/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s-CO" b="1" dirty="0">
                <a:ln w="0"/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utura LT Medium" charset="0"/>
                <a:ea typeface="+mj-ea"/>
              </a:rPr>
              <a:t>ENERO 2016</a:t>
            </a:r>
          </a:p>
          <a:p>
            <a:pPr marL="0" indent="0" algn="just">
              <a:buNone/>
            </a:pPr>
            <a:endParaRPr lang="es-MX" dirty="0">
              <a:solidFill>
                <a:schemeClr val="bg2">
                  <a:lumMod val="10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es-MX" dirty="0">
              <a:solidFill>
                <a:schemeClr val="bg2">
                  <a:lumMod val="10000"/>
                </a:schemeClr>
              </a:solidFill>
            </a:endParaRPr>
          </a:p>
          <a:p>
            <a:endParaRPr lang="es-CO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8286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5"/>
          <p:cNvSpPr txBox="1">
            <a:spLocks/>
          </p:cNvSpPr>
          <p:nvPr/>
        </p:nvSpPr>
        <p:spPr>
          <a:xfrm>
            <a:off x="252028" y="116632"/>
            <a:ext cx="7578327" cy="7207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Valor Total Pagado a los Pasajeros  por Compensaciones y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 Otros Pagos al Usuario – Enero 2016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CO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CO" dirty="0"/>
          </a:p>
        </p:txBody>
      </p:sp>
      <p:sp>
        <p:nvSpPr>
          <p:cNvPr id="10" name="Rectángulo 9"/>
          <p:cNvSpPr/>
          <p:nvPr/>
        </p:nvSpPr>
        <p:spPr>
          <a:xfrm>
            <a:off x="412123" y="4966893"/>
            <a:ext cx="864045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s-CO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s-CO" sz="2800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5,261</a:t>
            </a:r>
            <a:r>
              <a:rPr lang="es-CO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CO" sz="2000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Millones de pesos en “Compensaciones y Otros Pagos al Usuario” durante el mes de  ENERO DE 2016</a:t>
            </a:r>
          </a:p>
        </p:txBody>
      </p:sp>
      <p:graphicFrame>
        <p:nvGraphicFramePr>
          <p:cNvPr id="11" name="Obje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7897344"/>
              </p:ext>
            </p:extLst>
          </p:nvPr>
        </p:nvGraphicFramePr>
        <p:xfrm>
          <a:off x="412123" y="1571223"/>
          <a:ext cx="8229601" cy="3657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Worksheet" r:id="rId3" imgW="3810192" imgH="3057419" progId="Excel.Sheet.12">
                  <p:embed/>
                </p:oleObj>
              </mc:Choice>
              <mc:Fallback>
                <p:oleObj name="Worksheet" r:id="rId3" imgW="3810192" imgH="305741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2123" y="1571223"/>
                        <a:ext cx="8229601" cy="36575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1708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3</a:t>
            </a:fld>
            <a:endParaRPr lang="es-ES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904" y="1519707"/>
            <a:ext cx="8439487" cy="4546242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824248" y="319898"/>
            <a:ext cx="6619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>
                <a:solidFill>
                  <a:schemeClr val="bg2">
                    <a:lumMod val="10000"/>
                  </a:schemeClr>
                </a:solidFill>
              </a:rPr>
              <a:t>Total Compensaciones y Otros pagos al Usuario Enero 2016</a:t>
            </a:r>
          </a:p>
        </p:txBody>
      </p:sp>
    </p:spTree>
    <p:extLst>
      <p:ext uri="{BB962C8B-B14F-4D97-AF65-F5344CB8AC3E}">
        <p14:creationId xmlns:p14="http://schemas.microsoft.com/office/powerpoint/2010/main" val="1215700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1019"/>
            <a:ext cx="6716332" cy="1121753"/>
          </a:xfrm>
        </p:spPr>
        <p:txBody>
          <a:bodyPr>
            <a:normAutofit/>
          </a:bodyPr>
          <a:lstStyle/>
          <a:p>
            <a:pPr algn="ctr"/>
            <a:r>
              <a:rPr lang="es-CO" sz="2000" dirty="0"/>
              <a:t>Número de  Compensaciones y Otros Pagos al Usuario  por cada 100.000 Pasajeros – Enero 2016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4</a:t>
            </a:fld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186" y="1506828"/>
            <a:ext cx="8068613" cy="4468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105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5"/>
          <p:cNvSpPr txBox="1">
            <a:spLocks/>
          </p:cNvSpPr>
          <p:nvPr/>
        </p:nvSpPr>
        <p:spPr>
          <a:xfrm>
            <a:off x="269966" y="116632"/>
            <a:ext cx="8406490" cy="7207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Compensaciones y Otros Pagos al Usuario por 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cada 100.000 Pasajeros -  Enero 2016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CO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CO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07" y="1519707"/>
            <a:ext cx="8071149" cy="4494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931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9" y="315204"/>
            <a:ext cx="7128457" cy="1121753"/>
          </a:xfrm>
        </p:spPr>
        <p:txBody>
          <a:bodyPr>
            <a:normAutofit/>
          </a:bodyPr>
          <a:lstStyle/>
          <a:p>
            <a:pPr algn="ctr"/>
            <a:r>
              <a:rPr lang="es-CO" sz="2000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% PASAJEROS AFECTADOS POR AEROLINEA</a:t>
            </a:r>
            <a:br>
              <a:rPr lang="es-CO" sz="2000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s-CO" sz="2000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ENERO 2016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6</a:t>
            </a:fld>
            <a:endParaRPr lang="es-ES" dirty="0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3805213"/>
              </p:ext>
            </p:extLst>
          </p:nvPr>
        </p:nvGraphicFramePr>
        <p:xfrm>
          <a:off x="457200" y="1552575"/>
          <a:ext cx="7952704" cy="4539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4535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5"/>
          <p:cNvSpPr txBox="1">
            <a:spLocks/>
          </p:cNvSpPr>
          <p:nvPr/>
        </p:nvSpPr>
        <p:spPr>
          <a:xfrm>
            <a:off x="252028" y="116632"/>
            <a:ext cx="7578327" cy="7207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Valor Pagado a los Pasajeros  por MOTIVO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 Enero 2016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CO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CO" dirty="0"/>
          </a:p>
        </p:txBody>
      </p:sp>
      <p:sp>
        <p:nvSpPr>
          <p:cNvPr id="10" name="Rectángulo 9"/>
          <p:cNvSpPr/>
          <p:nvPr/>
        </p:nvSpPr>
        <p:spPr>
          <a:xfrm>
            <a:off x="412123" y="4966893"/>
            <a:ext cx="864045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s-CO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s-CO" sz="2800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5,261</a:t>
            </a:r>
            <a:r>
              <a:rPr lang="es-CO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CO" sz="2000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Millones de pesos en “Compensaciones y Otros Pagos al Usuario” durante el mes de  ENERO DE 2016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186" y="1617733"/>
            <a:ext cx="7933385" cy="3622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51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5"/>
          <p:cNvSpPr txBox="1">
            <a:spLocks/>
          </p:cNvSpPr>
          <p:nvPr/>
        </p:nvSpPr>
        <p:spPr>
          <a:xfrm>
            <a:off x="252028" y="116632"/>
            <a:ext cx="7578327" cy="7207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Valor Pagado a los Pasajeros  por MOTIVO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 Enero 2016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CO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123" y="1584799"/>
            <a:ext cx="8281116" cy="453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992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5"/>
          <p:cNvSpPr txBox="1">
            <a:spLocks/>
          </p:cNvSpPr>
          <p:nvPr/>
        </p:nvSpPr>
        <p:spPr>
          <a:xfrm>
            <a:off x="571585" y="399985"/>
            <a:ext cx="7704856" cy="7207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“Compensaciones y Otros pagos al usuario”  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Enero 2016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CO" sz="20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es-CO" sz="2000" b="1" dirty="0"/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es-CO" sz="20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s-CO" sz="2000" dirty="0">
                <a:solidFill>
                  <a:schemeClr val="bg2">
                    <a:lumMod val="10000"/>
                  </a:schemeClr>
                </a:solidFill>
              </a:rPr>
              <a:t>En el mes de enero las aerolíneas  reportan información de OTROS PAGOS AL USUARIO</a:t>
            </a:r>
            <a:r>
              <a:rPr lang="es-CO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CO" sz="2000" dirty="0">
                <a:solidFill>
                  <a:schemeClr val="bg2">
                    <a:lumMod val="10000"/>
                  </a:schemeClr>
                </a:solidFill>
              </a:rPr>
              <a:t>que por mera liberalidad y sin estar obligadas a ello entregan a sus pasajeros con ocasión de operaciones irregulares cuyas causas obedecieron a factores externos o fuera de control de las aerolíneas. 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br>
              <a:rPr lang="es-CO" sz="2000" dirty="0">
                <a:solidFill>
                  <a:schemeClr val="bg2">
                    <a:lumMod val="10000"/>
                  </a:schemeClr>
                </a:solidFill>
              </a:rPr>
            </a:br>
            <a:br>
              <a:rPr lang="es-CO" sz="20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s-CO" sz="2000" dirty="0">
                <a:solidFill>
                  <a:schemeClr val="bg2">
                    <a:lumMod val="10000"/>
                  </a:schemeClr>
                </a:solidFill>
              </a:rPr>
              <a:t> Para el mes de enero de 2016 se consolidan los valores reportados (compensaciones (causas internas)+ otros pagos al usuario (causas externas)). </a:t>
            </a:r>
            <a:br>
              <a:rPr lang="es-CO" sz="2000" dirty="0">
                <a:solidFill>
                  <a:schemeClr val="bg2">
                    <a:lumMod val="10000"/>
                  </a:schemeClr>
                </a:solidFill>
              </a:rPr>
            </a:br>
            <a:br>
              <a:rPr lang="es-CO" sz="2000" dirty="0">
                <a:solidFill>
                  <a:schemeClr val="bg2">
                    <a:lumMod val="10000"/>
                  </a:schemeClr>
                </a:solidFill>
              </a:rPr>
            </a:br>
            <a:endParaRPr lang="es-CO" sz="20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4691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r 1">
      <a:dk1>
        <a:srgbClr val="949494"/>
      </a:dk1>
      <a:lt1>
        <a:sysClr val="window" lastClr="FFFFFF"/>
      </a:lt1>
      <a:dk2>
        <a:srgbClr val="1F497D"/>
      </a:dk2>
      <a:lt2>
        <a:srgbClr val="EEECE1"/>
      </a:lt2>
      <a:accent1>
        <a:srgbClr val="365B86"/>
      </a:accent1>
      <a:accent2>
        <a:srgbClr val="C0000C"/>
      </a:accent2>
      <a:accent3>
        <a:srgbClr val="528414"/>
      </a:accent3>
      <a:accent4>
        <a:srgbClr val="5407A2"/>
      </a:accent4>
      <a:accent5>
        <a:srgbClr val="00BAD3"/>
      </a:accent5>
      <a:accent6>
        <a:srgbClr val="F75D00"/>
      </a:accent6>
      <a:hlink>
        <a:srgbClr val="002CD7"/>
      </a:hlink>
      <a:folHlink>
        <a:srgbClr val="A8006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F0F376F5206C24AB60681C4EE5F9EC8" ma:contentTypeVersion="2" ma:contentTypeDescription="Crear nuevo documento." ma:contentTypeScope="" ma:versionID="125570edb852cf33dfe1da0d4704a3b1">
  <xsd:schema xmlns:xsd="http://www.w3.org/2001/XMLSchema" xmlns:xs="http://www.w3.org/2001/XMLSchema" xmlns:p="http://schemas.microsoft.com/office/2006/metadata/properties" xmlns:ns2="6574934e-1d00-4e52-b7b8-0f8db69d4c5d" targetNamespace="http://schemas.microsoft.com/office/2006/metadata/properties" ma:root="true" ma:fieldsID="27de8279a8edb5b589ed1b0e6a0eec21" ns2:_="">
    <xsd:import namespace="6574934e-1d00-4e52-b7b8-0f8db69d4c5d"/>
    <xsd:element name="properties">
      <xsd:complexType>
        <xsd:sequence>
          <xsd:element name="documentManagement">
            <xsd:complexType>
              <xsd:all>
                <xsd:element ref="ns2:Formato" minOccurs="0"/>
                <xsd:element ref="ns2:Ord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74934e-1d00-4e52-b7b8-0f8db69d4c5d" elementFormDefault="qualified">
    <xsd:import namespace="http://schemas.microsoft.com/office/2006/documentManagement/types"/>
    <xsd:import namespace="http://schemas.microsoft.com/office/infopath/2007/PartnerControls"/>
    <xsd:element name="Formato" ma:index="8" nillable="true" ma:displayName="Formato" ma:format="Hyperlink" ma:internalName="Formato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Orden" ma:index="9" nillable="true" ma:displayName="Orden" ma:internalName="Orde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rmato xmlns="6574934e-1d00-4e52-b7b8-0f8db69d4c5d">
      <Url>http://www.aerocivil.gov.co/Style%20Library/Images/ppt.svg</Url>
      <Description>/Style%20Library/Images/ppt.svg</Description>
    </Formato>
    <Orden xmlns="6574934e-1d00-4e52-b7b8-0f8db69d4c5d">03</Orden>
  </documentManagement>
</p:properties>
</file>

<file path=customXml/itemProps1.xml><?xml version="1.0" encoding="utf-8"?>
<ds:datastoreItem xmlns:ds="http://schemas.openxmlformats.org/officeDocument/2006/customXml" ds:itemID="{9166C498-5CE5-48B8-A3DC-6E9009FADEEF}"/>
</file>

<file path=customXml/itemProps2.xml><?xml version="1.0" encoding="utf-8"?>
<ds:datastoreItem xmlns:ds="http://schemas.openxmlformats.org/officeDocument/2006/customXml" ds:itemID="{F4AF38C9-F9EC-4755-B9C6-CEC43DC0917F}"/>
</file>

<file path=customXml/itemProps3.xml><?xml version="1.0" encoding="utf-8"?>
<ds:datastoreItem xmlns:ds="http://schemas.openxmlformats.org/officeDocument/2006/customXml" ds:itemID="{2C972454-6444-4CC9-B315-4C43FA0E390B}"/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203</Words>
  <Application>Microsoft Office PowerPoint</Application>
  <PresentationFormat>Presentación en pantalla (4:3)</PresentationFormat>
  <Paragraphs>46</Paragraphs>
  <Slides>9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Futura LT Medium</vt:lpstr>
      <vt:lpstr>Tema de Office</vt:lpstr>
      <vt:lpstr>Worksheet</vt:lpstr>
      <vt:lpstr>       TRANSPORTE AÉREO</vt:lpstr>
      <vt:lpstr>Presentación de PowerPoint</vt:lpstr>
      <vt:lpstr>Presentación de PowerPoint</vt:lpstr>
      <vt:lpstr>Número de  Compensaciones y Otros Pagos al Usuario  por cada 100.000 Pasajeros – Enero 2016</vt:lpstr>
      <vt:lpstr>Presentación de PowerPoint</vt:lpstr>
      <vt:lpstr>% PASAJEROS AFECTADOS POR AEROLINEA ENERO 2016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Compensaciones y otros p al u enero 2016</dc:title>
  <dc:creator>CAMILO</dc:creator>
  <cp:lastModifiedBy>Uriel Bedoya Correa</cp:lastModifiedBy>
  <cp:revision>72</cp:revision>
  <dcterms:created xsi:type="dcterms:W3CDTF">2015-08-10T15:28:24Z</dcterms:created>
  <dcterms:modified xsi:type="dcterms:W3CDTF">2017-03-08T16:48:30Z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c2ef794e-a8bb-48a4-bb55-ff75a8be3b33</vt:lpwstr>
  </property>
  <property fmtid="{D5CDD505-2E9C-101B-9397-08002B2CF9AE}" pid="3" name="ContentTypeId">
    <vt:lpwstr>0x0101002F0F376F5206C24AB60681C4EE5F9EC8</vt:lpwstr>
  </property>
</Properties>
</file>